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69" r:id="rId1"/>
    <p:sldMasterId id="2147485243" r:id="rId2"/>
    <p:sldMasterId id="2147485257" r:id="rId3"/>
    <p:sldMasterId id="2147485271" r:id="rId4"/>
    <p:sldMasterId id="2147485285" r:id="rId5"/>
    <p:sldMasterId id="2147485425" r:id="rId6"/>
  </p:sldMasterIdLst>
  <p:notesMasterIdLst>
    <p:notesMasterId r:id="rId14"/>
  </p:notesMasterIdLst>
  <p:sldIdLst>
    <p:sldId id="352" r:id="rId7"/>
    <p:sldId id="348" r:id="rId8"/>
    <p:sldId id="357" r:id="rId9"/>
    <p:sldId id="353" r:id="rId10"/>
    <p:sldId id="356" r:id="rId11"/>
    <p:sldId id="355" r:id="rId12"/>
    <p:sldId id="347" r:id="rId1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00467A"/>
    <a:srgbClr val="FF0000"/>
    <a:srgbClr val="FFFF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5" autoAdjust="0"/>
    <p:restoredTop sz="99872" autoAdjust="0"/>
  </p:normalViewPr>
  <p:slideViewPr>
    <p:cSldViewPr>
      <p:cViewPr varScale="1">
        <p:scale>
          <a:sx n="54" d="100"/>
          <a:sy n="54" d="100"/>
        </p:scale>
        <p:origin x="-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24A5B4-7508-41BB-8357-89B203C2C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50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8E9-54A0-4C32-8C27-4B247F3D9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0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9B50-2BB0-4D56-9FAB-A3C9B2BC0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1BAC-9B3A-4A57-BF2F-CB907EF4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7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63EB-FDF0-4AFD-81DC-54DC41A6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9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3437-A31D-4B1F-9D68-32F5934BC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34F3-497F-4054-A071-CB40ED62F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6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659C-5B22-4DC9-AB4F-9D7374C3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1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780B-08D5-4EF6-BA16-5BE543BF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5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709E-26FF-4736-A5D0-A9074014B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67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8941-4878-4225-8476-5793B344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0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5EFD-B36A-4D98-9EF8-DDD87E60C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65A5-14B0-44F3-A3E2-C7DE1039C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CA48-1DF1-4375-84EB-812D616C2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5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56C1-5749-4881-92CC-5E508718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95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90C0-48B6-4D9B-AFAB-BA40D9C20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4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6EAA-C30C-4C9E-BAAF-A08EACBAE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82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950D-57BE-4BB2-993F-324FC9FA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4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BDC9-39E9-46AA-BB92-944BCDBA4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5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3AD7-434A-44E3-874F-2E7F43DD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01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B8E7-C4BE-477B-83FE-4E2580C0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34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251C-D9DA-4013-94D9-BDF428760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98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5C50-D681-4A96-99A3-FB5A1E7BB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2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1052-6680-416E-A91A-82E9EC55D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94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8684-EDFF-4317-895A-07A14BD75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4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BF70-A104-475F-BFD1-A9C32364F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98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C97B-DEAA-4A0F-9C4D-DBEF1721E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2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036E-B081-450E-82C3-0A1D686CB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1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DB19-289B-4425-A106-D90F3754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32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13CA-0B8D-46EF-B8B6-4C3F43363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7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4440-F674-42BB-A2B7-3F73CAB03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47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A735-0948-4E53-B7E4-198AD648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19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A6B8-7AB8-4B9D-BDE6-334C4FAE1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92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66FA-1520-4820-890A-C5E0DE24D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103B-4D60-45C6-BF15-E523AAC28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8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8B48-FFB5-4142-8817-F4D775BC1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25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5EAD-9B74-44A2-B79B-7B9AF8AED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9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BBFB-9D55-4268-8F95-BBA52F26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78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EA813-E047-4054-BF67-89CA726D1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96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B248-BD6B-4F6F-850D-4A05710E2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19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947E-F928-4D35-B1BD-0CA361E7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16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A2E8-882D-4483-8F9A-60489E744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63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F351-8B21-49CC-9EAE-02A86572A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17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742D-08D7-4A3F-9793-3503C6B5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60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D9F4-0EE0-4A5D-AB72-8E3042B02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7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E4BC-D34E-425B-B907-02C2904F9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74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4212-C930-4F1F-BFA2-E3240E8E0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02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CD75-A1D5-44C4-9077-1F7FA34BD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37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C0D5-AA71-45CA-97D0-79BC06DFF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9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CF73-AB88-41F6-A591-C9F50A175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12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79FD-3B21-451F-8B6D-2C1BDE620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99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F3101-2E09-4D4E-BE5A-94D93FB42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45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5206-BA35-4989-8A9D-25755479C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23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86AB-4058-4837-9C32-005D1D70A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61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46AC-3790-46B9-BFB7-853ED080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68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81F9-5545-4B0D-A6C8-6E979DD9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47A7-4F60-4738-86A1-91350B4F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27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C8144B8-A7D6-4C64-8B76-B3EEC9CA8A70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C895081-FFF2-4604-9DB2-A6585CE43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6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593C221-B863-4EF3-A807-931F883E18D1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E8F3DDE-DF7E-4B4C-9770-28E3F9719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3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CE8C30C-AF4E-4AAC-ABCF-1E1BD8B3ABC7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6F94DB5-DAD8-4CDA-BCE9-ED5F87CD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6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80897A1-7FFE-4C3B-A72A-91A8C41693E6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87B1472-CE01-4C8B-85FE-B928C2B8C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72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FB90F59-841D-4D72-B55B-CCFB59F1968A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D751812-2AED-4E2A-A646-2157DEAD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47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ED23F86-8E28-4F05-B2E7-DDC9913ECB32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6E8B558-CC3A-4070-9CAB-648E0F69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A388989-CAF9-484A-A349-F456F52D693D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6B288C2-24F5-41EA-A1D9-FD4B53241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1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A317F04-8885-4546-935C-ADB1DD8F84BD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C443F38-DFE6-4794-B6E4-4F5A94D7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46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9FF5EB3-D648-4F80-BEAF-CA072E45CD17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393C782-2475-4BBC-9C4A-614244BD7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0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FBCCDFE-E6DD-4B89-B212-06DA77C155EE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BD976B2-57E8-4D1C-A222-059DBACA8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07F7-214E-48B8-AC1D-B94EEAD8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20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B281E7-8B78-4018-9A6B-30193B9E89CA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2C3C781-0567-453C-882F-9CE0F088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5EF0-30AD-4CC3-A14C-6BF94A6D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4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73BA-06A9-4EF8-86E0-6F72E17C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8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5BA130D0-FEA8-426B-AB5D-32A193BE8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97A4EF5-4D7D-4810-A16C-5EE927E41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697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  <p:sldLayoutId id="2147486708" r:id="rId12"/>
    <p:sldLayoutId id="2147486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D50DCFF8-47FB-4EBF-94DD-4A2C6546F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10" r:id="rId1"/>
    <p:sldLayoutId id="2147486711" r:id="rId2"/>
    <p:sldLayoutId id="2147486712" r:id="rId3"/>
    <p:sldLayoutId id="2147486713" r:id="rId4"/>
    <p:sldLayoutId id="2147486714" r:id="rId5"/>
    <p:sldLayoutId id="2147486715" r:id="rId6"/>
    <p:sldLayoutId id="2147486716" r:id="rId7"/>
    <p:sldLayoutId id="2147486717" r:id="rId8"/>
    <p:sldLayoutId id="2147486718" r:id="rId9"/>
    <p:sldLayoutId id="2147486719" r:id="rId10"/>
    <p:sldLayoutId id="2147486720" r:id="rId11"/>
    <p:sldLayoutId id="2147486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21C2C16-98CC-47B2-A2CA-CCD0F842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22" r:id="rId1"/>
    <p:sldLayoutId id="2147486723" r:id="rId2"/>
    <p:sldLayoutId id="2147486724" r:id="rId3"/>
    <p:sldLayoutId id="2147486725" r:id="rId4"/>
    <p:sldLayoutId id="2147486726" r:id="rId5"/>
    <p:sldLayoutId id="2147486727" r:id="rId6"/>
    <p:sldLayoutId id="2147486728" r:id="rId7"/>
    <p:sldLayoutId id="2147486729" r:id="rId8"/>
    <p:sldLayoutId id="2147486730" r:id="rId9"/>
    <p:sldLayoutId id="2147486731" r:id="rId10"/>
    <p:sldLayoutId id="2147486732" r:id="rId11"/>
    <p:sldLayoutId id="21474867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231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white">
                    <a:tint val="95000"/>
                  </a:prst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53C05588-9FF6-41DD-90FD-956B7E165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34" r:id="rId1"/>
    <p:sldLayoutId id="2147486735" r:id="rId2"/>
    <p:sldLayoutId id="2147486736" r:id="rId3"/>
    <p:sldLayoutId id="2147486737" r:id="rId4"/>
    <p:sldLayoutId id="2147486738" r:id="rId5"/>
    <p:sldLayoutId id="2147486739" r:id="rId6"/>
    <p:sldLayoutId id="2147486740" r:id="rId7"/>
    <p:sldLayoutId id="2147486741" r:id="rId8"/>
    <p:sldLayoutId id="2147486742" r:id="rId9"/>
    <p:sldLayoutId id="2147486743" r:id="rId10"/>
    <p:sldLayoutId id="2147486744" r:id="rId11"/>
    <p:sldLayoutId id="2147486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fld id="{33937A3E-361E-48A6-9DF1-BC00709A424D}" type="datetimeFigureOut">
              <a:rPr lang="ru-RU" altLang="ru-RU"/>
              <a:pPr/>
              <a:t>24.03.2021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fld id="{DC511C7A-967B-41C5-B4D1-B0470F6669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46" r:id="rId1"/>
    <p:sldLayoutId id="2147486747" r:id="rId2"/>
    <p:sldLayoutId id="2147486748" r:id="rId3"/>
    <p:sldLayoutId id="2147486749" r:id="rId4"/>
    <p:sldLayoutId id="2147486750" r:id="rId5"/>
    <p:sldLayoutId id="2147486751" r:id="rId6"/>
    <p:sldLayoutId id="2147486752" r:id="rId7"/>
    <p:sldLayoutId id="2147486753" r:id="rId8"/>
    <p:sldLayoutId id="2147486754" r:id="rId9"/>
    <p:sldLayoutId id="2147486755" r:id="rId10"/>
    <p:sldLayoutId id="2147486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3" y="2001838"/>
            <a:ext cx="8458200" cy="2651125"/>
          </a:xfrm>
        </p:spPr>
        <p:txBody>
          <a:bodyPr>
            <a:normAutofit fontScale="90000"/>
          </a:bodyPr>
          <a:lstStyle/>
          <a:p>
            <a:pPr marL="182563" eaLnBrk="1" hangingPunct="1">
              <a:defRPr/>
            </a:pP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Юмашевский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 Чекмагушевский район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2021 год и плановый период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2022-2023 годов 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Подзаголовок 2"/>
          <p:cNvSpPr txBox="1">
            <a:spLocks/>
          </p:cNvSpPr>
          <p:nvPr/>
        </p:nvSpPr>
        <p:spPr bwMode="auto">
          <a:xfrm>
            <a:off x="2143125" y="1643063"/>
            <a:ext cx="4714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9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3048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6" descr="C:\Users\Seckrt\Desktop\1558164959_a0b583d5c91eceab9d14f288f2c4bbe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7" y="332617"/>
            <a:ext cx="2881759" cy="16201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9878" name="Picture 12" descr="star0246_ejw_1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86350"/>
            <a:ext cx="24844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4" descr="chekm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19796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24" descr="Вид Адм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84763"/>
            <a:ext cx="32035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26" descr="Лед город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5084763"/>
            <a:ext cx="33829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18" name="Group 226"/>
          <p:cNvGraphicFramePr>
            <a:graphicFrameLocks noGrp="1"/>
          </p:cNvGraphicFramePr>
          <p:nvPr/>
        </p:nvGraphicFramePr>
        <p:xfrm>
          <a:off x="323850" y="1090613"/>
          <a:ext cx="8424863" cy="5453059"/>
        </p:xfrm>
        <a:graphic>
          <a:graphicData uri="http://schemas.openxmlformats.org/drawingml/2006/table">
            <a:tbl>
              <a:tblPr/>
              <a:tblGrid>
                <a:gridCol w="2735263"/>
                <a:gridCol w="1225550"/>
                <a:gridCol w="1582737"/>
                <a:gridCol w="1441450"/>
                <a:gridCol w="1439863"/>
              </a:tblGrid>
              <a:tr h="695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 год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Доходы: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4280,9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24696,7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13477,1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налоговые и неналоговые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1701,8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7976,6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4296,3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24589,4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12906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субъектов малого и среднего предпринимательства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Общая площадь жилых помещений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тыс.кв.м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59,5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402742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544390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746500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населения на 1 января текущего года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Введено в действие жилых домов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кв.м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1348,2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занятых в экономике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628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632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610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Среднемесячная зарплата по сельскому поселению</a:t>
                      </a:r>
                    </a:p>
                  </a:txBody>
                  <a:tcPr marL="91442" marR="91442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25619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29703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34153</a:t>
                      </a:r>
                    </a:p>
                  </a:txBody>
                  <a:tcPr marL="91442" marR="91442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78073" y="278012"/>
            <a:ext cx="8429684" cy="636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Перечень показателей социально-экономического развития Юмашевского сельского поселения</a:t>
            </a:r>
            <a:endParaRPr 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6" name="Group 2"/>
          <p:cNvGraphicFramePr>
            <a:graphicFrameLocks noGrp="1"/>
          </p:cNvGraphicFramePr>
          <p:nvPr/>
        </p:nvGraphicFramePr>
        <p:xfrm>
          <a:off x="323850" y="1844675"/>
          <a:ext cx="8424863" cy="4286562"/>
        </p:xfrm>
        <a:graphic>
          <a:graphicData uri="http://schemas.openxmlformats.org/drawingml/2006/table">
            <a:tbl>
              <a:tblPr/>
              <a:tblGrid>
                <a:gridCol w="2160588"/>
                <a:gridCol w="1800225"/>
                <a:gridCol w="1582737"/>
                <a:gridCol w="1441450"/>
                <a:gridCol w="1439863"/>
              </a:tblGrid>
              <a:tr h="969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первоначальный бюджет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Доходы: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2737,0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3948,4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4064,7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налоговые и неналоговые доходы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1717,6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3926,2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3962,6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-безвозмездные поступления 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1019,4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22,2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2737,0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3832,1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3948,4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4064,7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Дефицит (-)</a:t>
                      </a:r>
                    </a:p>
                  </a:txBody>
                  <a:tcPr marL="91442" marR="91442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1442" marR="91442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429684" cy="1224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Основные параметры бюджета сельского поселения</a:t>
            </a:r>
            <a:b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Юмашевский сельсовет на 2021 год и</a:t>
            </a:r>
          </a:p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на плановый период 2022-2023 гг.</a:t>
            </a:r>
            <a:endParaRPr lang="ru-RU" sz="2200">
              <a:solidFill>
                <a:srgbClr val="FFFFFF"/>
              </a:solidFill>
            </a:endParaRPr>
          </a:p>
        </p:txBody>
      </p:sp>
      <p:sp>
        <p:nvSpPr>
          <p:cNvPr id="81969" name="Прямоугольник 4"/>
          <p:cNvSpPr>
            <a:spLocks noChangeArrowheads="1"/>
          </p:cNvSpPr>
          <p:nvPr/>
        </p:nvSpPr>
        <p:spPr bwMode="auto">
          <a:xfrm>
            <a:off x="7767638" y="1484313"/>
            <a:ext cx="112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Group 2"/>
          <p:cNvGraphicFramePr>
            <a:graphicFrameLocks noGrp="1"/>
          </p:cNvGraphicFramePr>
          <p:nvPr/>
        </p:nvGraphicFramePr>
        <p:xfrm>
          <a:off x="539750" y="3700463"/>
          <a:ext cx="6048375" cy="2036938"/>
        </p:xfrm>
        <a:graphic>
          <a:graphicData uri="http://schemas.openxmlformats.org/drawingml/2006/table">
            <a:tbl>
              <a:tblPr/>
              <a:tblGrid>
                <a:gridCol w="2582863"/>
                <a:gridCol w="1089025"/>
                <a:gridCol w="808037"/>
                <a:gridCol w="836613"/>
                <a:gridCol w="731837"/>
              </a:tblGrid>
              <a:tr h="88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Функциональная структура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первоначальный бюджет</a:t>
                      </a: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86" marB="456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D00"/>
                    </a:solidFill>
                  </a:tcPr>
                </a:tc>
              </a:tr>
              <a:tr h="44126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2257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2276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488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Функционирование местных администраций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2253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2272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2198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32606" y="632892"/>
            <a:ext cx="8429684" cy="8723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по разделу «Общегосударственные вопросы»</a:t>
            </a:r>
            <a:endParaRPr lang="ru-RU" sz="2200" dirty="0"/>
          </a:p>
        </p:txBody>
      </p:sp>
      <p:sp>
        <p:nvSpPr>
          <p:cNvPr id="82981" name="Прямоугольник 4"/>
          <p:cNvSpPr>
            <a:spLocks noChangeArrowheads="1"/>
          </p:cNvSpPr>
          <p:nvPr/>
        </p:nvSpPr>
        <p:spPr bwMode="auto">
          <a:xfrm>
            <a:off x="179388" y="1757363"/>
            <a:ext cx="88566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По данному разделу осуществляются расходы: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- на содержание главы сельского поселения и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аппарата администрации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82982" name="Прямоугольник 9"/>
          <p:cNvSpPr>
            <a:spLocks noChangeArrowheads="1"/>
          </p:cNvSpPr>
          <p:nvPr/>
        </p:nvSpPr>
        <p:spPr bwMode="auto">
          <a:xfrm>
            <a:off x="539750" y="3052763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41031" name="Picture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8884" y="3502273"/>
            <a:ext cx="2484063" cy="243001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2" name="Group 2"/>
          <p:cNvGraphicFramePr>
            <a:graphicFrameLocks noGrp="1"/>
          </p:cNvGraphicFramePr>
          <p:nvPr>
            <p:ph sz="quarter" idx="4294967295"/>
          </p:nvPr>
        </p:nvGraphicFramePr>
        <p:xfrm>
          <a:off x="2627313" y="1916113"/>
          <a:ext cx="6357937" cy="1539875"/>
        </p:xfrm>
        <a:graphic>
          <a:graphicData uri="http://schemas.openxmlformats.org/drawingml/2006/table">
            <a:tbl>
              <a:tblPr/>
              <a:tblGrid>
                <a:gridCol w="2592387"/>
                <a:gridCol w="1122363"/>
                <a:gridCol w="857250"/>
                <a:gridCol w="828675"/>
                <a:gridCol w="957262"/>
              </a:tblGrid>
              <a:tr h="757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Функциональная структура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    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ожидаемая оценка</a:t>
                      </a: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2021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2022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ОБОРОНА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4362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73106" y="616695"/>
            <a:ext cx="8429684" cy="633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по разделу «Национальная оборона»</a:t>
            </a:r>
            <a:endParaRPr lang="ru-RU" sz="2200" dirty="0"/>
          </a:p>
        </p:txBody>
      </p:sp>
      <p:sp>
        <p:nvSpPr>
          <p:cNvPr id="83999" name="Прямоугольник 10"/>
          <p:cNvSpPr>
            <a:spLocks noChangeArrowheads="1"/>
          </p:cNvSpPr>
          <p:nvPr/>
        </p:nvSpPr>
        <p:spPr bwMode="auto">
          <a:xfrm>
            <a:off x="7754938" y="1341438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92224" name="Picture 64" descr="C:\Users\Seckrt\Desktop\Солдаты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8069" y="1998591"/>
            <a:ext cx="2009146" cy="13391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92225" name="Picture 65" descr="C:\Users\Seckrt\Desktop\81bae688b24c9a40df44d89e49a39b6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9329">
            <a:off x="4195684" y="3609671"/>
            <a:ext cx="4451677" cy="279978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26" name="Picture 66" descr="C:\Users\Seckrt\Desktop\be66d8b6e3097f8527bff4f9cf98505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582469">
            <a:off x="534237" y="3811972"/>
            <a:ext cx="3686305" cy="24589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0375" y="513507"/>
            <a:ext cx="8143931" cy="669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Расходы по разделу «Жилищно-коммунальное хозяйство»</a:t>
            </a:r>
          </a:p>
        </p:txBody>
      </p:sp>
      <p:graphicFrame>
        <p:nvGraphicFramePr>
          <p:cNvPr id="270378" name="Group 42"/>
          <p:cNvGraphicFramePr>
            <a:graphicFrameLocks noGrp="1"/>
          </p:cNvGraphicFramePr>
          <p:nvPr/>
        </p:nvGraphicFramePr>
        <p:xfrm>
          <a:off x="454025" y="1657350"/>
          <a:ext cx="8135938" cy="1343047"/>
        </p:xfrm>
        <a:graphic>
          <a:graphicData uri="http://schemas.openxmlformats.org/drawingml/2006/table">
            <a:tbl>
              <a:tblPr/>
              <a:tblGrid>
                <a:gridCol w="3254375"/>
                <a:gridCol w="1511300"/>
                <a:gridCol w="1050925"/>
                <a:gridCol w="1181100"/>
                <a:gridCol w="1138238"/>
              </a:tblGrid>
              <a:tr h="722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Функциональная структура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2020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первоначальный бюджет</a:t>
                      </a: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2022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3" marR="9144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2023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2635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1220,8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3571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Благоустройство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1220,8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1580,1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</a:tbl>
          </a:graphicData>
        </a:graphic>
      </p:graphicFrame>
      <p:sp>
        <p:nvSpPr>
          <p:cNvPr id="1056" name="Прямоугольник 2"/>
          <p:cNvSpPr>
            <a:spLocks noChangeArrowheads="1"/>
          </p:cNvSpPr>
          <p:nvPr/>
        </p:nvSpPr>
        <p:spPr bwMode="auto">
          <a:xfrm>
            <a:off x="7451725" y="1252538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44" y="3358169"/>
            <a:ext cx="1629874" cy="136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8" name="Picture 40" descr="Посадка деревь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41" descr="Грейдирование дор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5988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4505325" y="3790950"/>
          <a:ext cx="42481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Диаграмма" r:id="rId6" imgW="6248400" imgH="2771806" progId="Excel.Chart.8">
                  <p:embed/>
                </p:oleObj>
              </mc:Choice>
              <mc:Fallback>
                <p:oleObj name="Диаграмма" r:id="rId6" imgW="6248400" imgH="277180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790950"/>
                        <a:ext cx="42481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625975"/>
          </a:xfrm>
        </p:spPr>
        <p:txBody>
          <a:bodyPr/>
          <a:lstStyle/>
          <a:p>
            <a:pPr>
              <a:defRPr/>
            </a:pPr>
            <a:endParaRPr lang="ru-RU" sz="4800" dirty="0"/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10568</TotalTime>
  <Words>285</Words>
  <Application>Microsoft Office PowerPoint</Application>
  <PresentationFormat>Экран (4:3)</PresentationFormat>
  <Paragraphs>167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Arial</vt:lpstr>
      <vt:lpstr>Corbel</vt:lpstr>
      <vt:lpstr>Wingdings 2</vt:lpstr>
      <vt:lpstr>Wingdings</vt:lpstr>
      <vt:lpstr>Wingdings 3</vt:lpstr>
      <vt:lpstr>Candara</vt:lpstr>
      <vt:lpstr>Symbol</vt:lpstr>
      <vt:lpstr>Times New Roman</vt:lpstr>
      <vt:lpstr>Georgia</vt:lpstr>
      <vt:lpstr>Calibri</vt:lpstr>
      <vt:lpstr>Модульная</vt:lpstr>
      <vt:lpstr>1_Модульная</vt:lpstr>
      <vt:lpstr>2_Модульная</vt:lpstr>
      <vt:lpstr>3_Модульная</vt:lpstr>
      <vt:lpstr>4_Модульная</vt:lpstr>
      <vt:lpstr>1_Волна</vt:lpstr>
      <vt:lpstr>Диаграмма Microsoft Office Excel</vt:lpstr>
      <vt:lpstr>         Проект бюджета  сельского поселения Юмашевский сельсовет МР Чекмагушевский район  на 2021 год и плановый период 2022-2023 годов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района МЕЛЕУЗОВСКИЙ РАЙОН</dc:title>
  <dc:creator>User</dc:creator>
  <cp:lastModifiedBy>User Windows</cp:lastModifiedBy>
  <cp:revision>532</cp:revision>
  <cp:lastPrinted>2018-11-21T07:10:53Z</cp:lastPrinted>
  <dcterms:created xsi:type="dcterms:W3CDTF">2009-05-14T04:54:50Z</dcterms:created>
  <dcterms:modified xsi:type="dcterms:W3CDTF">2021-03-24T06:49:44Z</dcterms:modified>
</cp:coreProperties>
</file>