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69" r:id="rId1"/>
    <p:sldMasterId id="2147485243" r:id="rId2"/>
    <p:sldMasterId id="2147485257" r:id="rId3"/>
    <p:sldMasterId id="2147485271" r:id="rId4"/>
    <p:sldMasterId id="2147485285" r:id="rId5"/>
    <p:sldMasterId id="2147485425" r:id="rId6"/>
  </p:sldMasterIdLst>
  <p:notesMasterIdLst>
    <p:notesMasterId r:id="rId14"/>
  </p:notesMasterIdLst>
  <p:sldIdLst>
    <p:sldId id="352" r:id="rId7"/>
    <p:sldId id="348" r:id="rId8"/>
    <p:sldId id="357" r:id="rId9"/>
    <p:sldId id="353" r:id="rId10"/>
    <p:sldId id="356" r:id="rId11"/>
    <p:sldId id="355" r:id="rId12"/>
    <p:sldId id="347" r:id="rId1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00467A"/>
    <a:srgbClr val="FF0000"/>
    <a:srgbClr val="FFFF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5" autoAdjust="0"/>
    <p:restoredTop sz="99872" autoAdjust="0"/>
  </p:normalViewPr>
  <p:slideViewPr>
    <p:cSldViewPr>
      <p:cViewPr varScale="1">
        <p:scale>
          <a:sx n="54" d="100"/>
          <a:sy n="54" d="100"/>
        </p:scale>
        <p:origin x="-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8E2659-CA8D-465A-9660-A6A2CB44A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A023-754B-433D-B1E5-77C8A3B2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1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84BE-008D-45B2-8188-A5BBD7171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3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BE41-8DBA-419D-875A-98DE02110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3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5F2B-8AC2-40D2-A499-41876F9F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6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B142-8BDF-460C-A97E-4CC04D575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9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E2A4-AD6A-4B7A-A631-B307DFF26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B38C-11DD-4DDF-9CBD-BF5C993FF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5BE2-2849-41B2-8628-14039958C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7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CE5F-99C2-4182-8E4B-CA1A1CFB7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84ED-53D7-4020-93B5-A294D6C82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7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CB35E-8FCB-4FF5-9889-717808B22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90D4-892A-45B0-A4B1-02C4115C8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2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D828-43A0-4E08-B7EC-8F5AC752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9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BA0D-402B-4233-A758-8EF8405A6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11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A65-EBAE-42EE-9894-D835D435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E94B-C254-433C-85A1-6D5B26F1E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0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5C1E-41AA-4D08-B52D-C0F4DF21A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13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1E79-E6AC-4E17-9234-631F6A7F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76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60A2-D9FF-45B5-B063-5899097A9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5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0ACD-8987-41AE-8F72-502B53E22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5581-89E7-4A9D-8471-B74F2BC85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49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8EC4-5997-4029-9F9A-63092037F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8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B26B-65D8-46DC-9024-56CEBE40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0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0BE1-EE70-4F0B-B303-5159CEC1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17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F3A9-97B4-4C98-9103-B8D2271C4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95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8904-7FD7-4ED8-921C-C3C96B5EF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7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D684-CBEF-4FE1-B37F-A4880CB14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5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432D-A5F4-4274-9DD9-F184D1E6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7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11E0-2B07-424E-8294-FF9B4E4DF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56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E5A1-72E9-4C55-8BB2-0BDDB9DB0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79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8DE2-33FF-4753-B2D2-0125A462C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44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2002-1C9D-446E-96A5-E5A6A6A4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96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C14A-BD13-4898-BC3C-10F4387D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5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77E0-DBAB-474C-9B6B-73EBD5883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0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B6B6-1379-443F-ACC0-63C69394A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63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DB7F-F036-4319-A5AC-B1F714FE1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29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37E8-14B1-4BDF-8AD9-2E7BF3ABE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19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5BEF-289C-4033-91E3-2F66B6E1A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73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FAF1-18E0-4A04-A3B7-03C253BB4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45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DAF3-3E75-4769-9B50-23FD047F7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94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571E-94D9-42C2-84E1-3FE489A0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09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EC50-BD28-4898-9CB3-3401D61C2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7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D8FE-72ED-4827-9EA4-B23AD1EE7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67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3F17-A7BC-49CF-8A29-3FC99CACA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DEAA-BE3B-4590-8CE2-12778C93E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63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2712-DA0B-4490-B104-BC3E2AF72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19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F609-88CE-4414-9E18-0D158326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75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5B3C-AAE5-48F6-9101-046806FB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2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FFF5-43EE-4AB1-AA29-D984DFA31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35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F86A-FF4D-4560-BA68-8066F36D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97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74300-FC01-4D97-A537-085F7D30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3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7F5A-B984-4C7F-8157-F1C3C351B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95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D39C-6B82-4253-842B-00153AB82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76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FBD2-F6F4-483E-9CEB-644B931F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82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51D0-F84D-405B-AAA0-BAE962D5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7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38C0-2349-41DF-96E6-21B1763AF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12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8E29FCE-220B-42B6-BD63-5EBCDDC32486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2851ED5-BB5F-44F8-B550-FF0B1A9EF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86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BAE5399-E851-4549-898F-CD7634B5C2B6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66951EB-6915-4D20-BA76-D7EEA9787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9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243815E-A9DD-4E2E-82D8-DB533B772B4D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BCF02A-8AD2-461F-BF1F-716038A98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8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1127273-8CD6-49A0-8F2F-89116EDCC52A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DAAFD48-2CAE-4ABD-9729-8F91EE2FE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3C6967F-C487-4CA5-9137-5E68EE3E8B29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CE806B3-AAEB-4179-A24D-7C87DE4A8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0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DA47F68-267F-4B4F-9126-E5DAFEEA43E5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44CA167-C301-4485-8EF1-23BF52BE7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2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4A00A10-FF8E-4858-AB9B-39559AA5116A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C97A513-945D-4C54-BA24-C639E154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8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58CDAA1-FA7F-4017-906D-CE37115D336A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CB3CDCE-14B4-42FD-85FD-2DED89F51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3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2317ACB-4F36-4F94-9D13-9F966AFA9DB4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3B4DCA-4A50-4E70-84FB-DDCB5E251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8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CFCAAFF-AC6C-47CF-8846-5754C66AEA1E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B4344D4-9473-4B5C-927D-0D9539C2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C4D0-F7C3-4666-88AE-BB087F2BC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551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D326608-B892-48DD-B23B-BAB3E2ECED50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626680B-61EA-469A-BB84-D5B41B16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C124-303B-4784-833D-7878DF4CE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7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E5FB-BE24-48A7-9628-E3C9FC81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7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FC67208-C170-467F-93E5-2DA9B748A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86D85BA-C846-4D5B-B89F-60212678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697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  <p:sldLayoutId id="2147486708" r:id="rId12"/>
    <p:sldLayoutId id="2147486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87567F9-D88F-4609-BD44-F736ABC0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10" r:id="rId1"/>
    <p:sldLayoutId id="2147486711" r:id="rId2"/>
    <p:sldLayoutId id="2147486712" r:id="rId3"/>
    <p:sldLayoutId id="2147486713" r:id="rId4"/>
    <p:sldLayoutId id="2147486714" r:id="rId5"/>
    <p:sldLayoutId id="2147486715" r:id="rId6"/>
    <p:sldLayoutId id="2147486716" r:id="rId7"/>
    <p:sldLayoutId id="2147486717" r:id="rId8"/>
    <p:sldLayoutId id="2147486718" r:id="rId9"/>
    <p:sldLayoutId id="2147486719" r:id="rId10"/>
    <p:sldLayoutId id="2147486720" r:id="rId11"/>
    <p:sldLayoutId id="2147486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53CA05A-69A2-4123-8133-EA4E91A76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22" r:id="rId1"/>
    <p:sldLayoutId id="2147486723" r:id="rId2"/>
    <p:sldLayoutId id="2147486724" r:id="rId3"/>
    <p:sldLayoutId id="2147486725" r:id="rId4"/>
    <p:sldLayoutId id="2147486726" r:id="rId5"/>
    <p:sldLayoutId id="2147486727" r:id="rId6"/>
    <p:sldLayoutId id="2147486728" r:id="rId7"/>
    <p:sldLayoutId id="2147486729" r:id="rId8"/>
    <p:sldLayoutId id="2147486730" r:id="rId9"/>
    <p:sldLayoutId id="2147486731" r:id="rId10"/>
    <p:sldLayoutId id="2147486732" r:id="rId11"/>
    <p:sldLayoutId id="21474867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296A46E-D582-45C4-A733-D50FCCB28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34" r:id="rId1"/>
    <p:sldLayoutId id="2147486735" r:id="rId2"/>
    <p:sldLayoutId id="2147486736" r:id="rId3"/>
    <p:sldLayoutId id="2147486737" r:id="rId4"/>
    <p:sldLayoutId id="2147486738" r:id="rId5"/>
    <p:sldLayoutId id="2147486739" r:id="rId6"/>
    <p:sldLayoutId id="2147486740" r:id="rId7"/>
    <p:sldLayoutId id="2147486741" r:id="rId8"/>
    <p:sldLayoutId id="2147486742" r:id="rId9"/>
    <p:sldLayoutId id="2147486743" r:id="rId10"/>
    <p:sldLayoutId id="2147486744" r:id="rId11"/>
    <p:sldLayoutId id="2147486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fld id="{86DA5F1D-0E4E-4484-A3A2-0B3EB18FE5DE}" type="datetimeFigureOut">
              <a:rPr lang="ru-RU" altLang="ru-RU"/>
              <a:pPr/>
              <a:t>25.03.2021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fld id="{8D8A619F-DC62-4F1C-8EF4-331486C7FA3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46" r:id="rId1"/>
    <p:sldLayoutId id="2147486747" r:id="rId2"/>
    <p:sldLayoutId id="2147486748" r:id="rId3"/>
    <p:sldLayoutId id="2147486749" r:id="rId4"/>
    <p:sldLayoutId id="2147486750" r:id="rId5"/>
    <p:sldLayoutId id="2147486751" r:id="rId6"/>
    <p:sldLayoutId id="2147486752" r:id="rId7"/>
    <p:sldLayoutId id="2147486753" r:id="rId8"/>
    <p:sldLayoutId id="2147486754" r:id="rId9"/>
    <p:sldLayoutId id="2147486755" r:id="rId10"/>
    <p:sldLayoutId id="2147486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3" y="2001838"/>
            <a:ext cx="8458200" cy="2651125"/>
          </a:xfrm>
        </p:spPr>
        <p:txBody>
          <a:bodyPr>
            <a:normAutofit fontScale="90000"/>
          </a:bodyPr>
          <a:lstStyle/>
          <a:p>
            <a:pPr marL="182563" eaLnBrk="1" hangingPunct="1">
              <a:defRPr/>
            </a:pP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Юмашевский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 Чекмагушевский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2021 год и плановый период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2022-2023 годов для граждан </a:t>
            </a:r>
          </a:p>
        </p:txBody>
      </p:sp>
      <p:sp>
        <p:nvSpPr>
          <p:cNvPr id="79875" name="Подзаголовок 2"/>
          <p:cNvSpPr txBox="1">
            <a:spLocks/>
          </p:cNvSpPr>
          <p:nvPr/>
        </p:nvSpPr>
        <p:spPr bwMode="auto">
          <a:xfrm>
            <a:off x="2143125" y="1643063"/>
            <a:ext cx="4714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9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3048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6" descr="C:\Users\Seckrt\Desktop\1558164959_a0b583d5c91eceab9d14f288f2c4bbe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7" y="332617"/>
            <a:ext cx="2881759" cy="16201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9878" name="Picture 12" descr="star0246_ejw_1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86350"/>
            <a:ext cx="24844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4" descr="chekm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19796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24" descr="Вид Адм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84763"/>
            <a:ext cx="32035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26" descr="Лед город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5084763"/>
            <a:ext cx="33829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18" name="Group 226"/>
          <p:cNvGraphicFramePr>
            <a:graphicFrameLocks noGrp="1"/>
          </p:cNvGraphicFramePr>
          <p:nvPr/>
        </p:nvGraphicFramePr>
        <p:xfrm>
          <a:off x="323850" y="1090613"/>
          <a:ext cx="8424863" cy="5453059"/>
        </p:xfrm>
        <a:graphic>
          <a:graphicData uri="http://schemas.openxmlformats.org/drawingml/2006/table">
            <a:tbl>
              <a:tblPr/>
              <a:tblGrid>
                <a:gridCol w="2735263"/>
                <a:gridCol w="1225550"/>
                <a:gridCol w="1582737"/>
                <a:gridCol w="1441450"/>
                <a:gridCol w="1439863"/>
              </a:tblGrid>
              <a:tr h="695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 год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Доходы: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4280,9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24696,7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13477,1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налоговые и неналоговые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1701,8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7976,6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4296,3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24589,4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12906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субъектов малого и среднего предпринимательства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Общая площадь жилых помещений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тыс.кв.м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59,5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402742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544390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746500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населения на 1 января текущего года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Введено в действие жилых домов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кв.м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1348,2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занятых в экономике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632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Среднемесячная зарплата по сельскому поселению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25619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29703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34153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78073" y="278012"/>
            <a:ext cx="8429684" cy="636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Перечень показателей социально-экономического развития Юмашевского сельского поселения</a:t>
            </a:r>
            <a:endParaRPr 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Group 2"/>
          <p:cNvGraphicFramePr>
            <a:graphicFrameLocks noGrp="1"/>
          </p:cNvGraphicFramePr>
          <p:nvPr/>
        </p:nvGraphicFramePr>
        <p:xfrm>
          <a:off x="323850" y="1844675"/>
          <a:ext cx="8424863" cy="4286562"/>
        </p:xfrm>
        <a:graphic>
          <a:graphicData uri="http://schemas.openxmlformats.org/drawingml/2006/table">
            <a:tbl>
              <a:tblPr/>
              <a:tblGrid>
                <a:gridCol w="2160588"/>
                <a:gridCol w="1800225"/>
                <a:gridCol w="1582737"/>
                <a:gridCol w="1441450"/>
                <a:gridCol w="1439863"/>
              </a:tblGrid>
              <a:tr h="969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первоначальный бюджет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Доходы: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2737,0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3948,4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4064,7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налоговые и неналоговые доходы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1717,6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3926,2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3962,6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-безвозмездные поступления 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1019,4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22,2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2737,0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3948,4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4064,7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Дефицит (-)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429684" cy="1224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Основные параметры бюджета сельского поселения</a:t>
            </a:r>
            <a:b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Юмашевский сельсовет на 2021 год и</a:t>
            </a:r>
          </a:p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на плановый период 2022-2023 гг.</a:t>
            </a: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81969" name="Прямоугольник 4"/>
          <p:cNvSpPr>
            <a:spLocks noChangeArrowheads="1"/>
          </p:cNvSpPr>
          <p:nvPr/>
        </p:nvSpPr>
        <p:spPr bwMode="auto">
          <a:xfrm>
            <a:off x="7767638" y="1484313"/>
            <a:ext cx="112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Group 2"/>
          <p:cNvGraphicFramePr>
            <a:graphicFrameLocks noGrp="1"/>
          </p:cNvGraphicFramePr>
          <p:nvPr/>
        </p:nvGraphicFramePr>
        <p:xfrm>
          <a:off x="539750" y="3700463"/>
          <a:ext cx="6048375" cy="2036938"/>
        </p:xfrm>
        <a:graphic>
          <a:graphicData uri="http://schemas.openxmlformats.org/drawingml/2006/table">
            <a:tbl>
              <a:tblPr/>
              <a:tblGrid>
                <a:gridCol w="2582863"/>
                <a:gridCol w="1089025"/>
                <a:gridCol w="808037"/>
                <a:gridCol w="836613"/>
                <a:gridCol w="731837"/>
              </a:tblGrid>
              <a:tr h="88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Функциональная структура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первоначальный бюджет</a:t>
                      </a: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</a:tr>
              <a:tr h="44126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2257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2276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488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Функционирование местных администраций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2253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2272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2198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32606" y="632892"/>
            <a:ext cx="8429684" cy="8723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по разделу «Общегосударственные вопросы»</a:t>
            </a:r>
            <a:endParaRPr lang="ru-RU" sz="2200" dirty="0"/>
          </a:p>
        </p:txBody>
      </p:sp>
      <p:sp>
        <p:nvSpPr>
          <p:cNvPr id="82981" name="Прямоугольник 4"/>
          <p:cNvSpPr>
            <a:spLocks noChangeArrowheads="1"/>
          </p:cNvSpPr>
          <p:nvPr/>
        </p:nvSpPr>
        <p:spPr bwMode="auto">
          <a:xfrm>
            <a:off x="179388" y="1757363"/>
            <a:ext cx="88566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По данному разделу осуществляются расходы: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- на содержание главы сельского поселения и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аппарата администрации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82982" name="Прямоугольник 9"/>
          <p:cNvSpPr>
            <a:spLocks noChangeArrowheads="1"/>
          </p:cNvSpPr>
          <p:nvPr/>
        </p:nvSpPr>
        <p:spPr bwMode="auto">
          <a:xfrm>
            <a:off x="539750" y="3052763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41031" name="Picture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8884" y="3502273"/>
            <a:ext cx="2484063" cy="243001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2" name="Group 2"/>
          <p:cNvGraphicFramePr>
            <a:graphicFrameLocks noGrp="1"/>
          </p:cNvGraphicFramePr>
          <p:nvPr>
            <p:ph sz="quarter" idx="4294967295"/>
          </p:nvPr>
        </p:nvGraphicFramePr>
        <p:xfrm>
          <a:off x="2627313" y="1916113"/>
          <a:ext cx="6357937" cy="1539875"/>
        </p:xfrm>
        <a:graphic>
          <a:graphicData uri="http://schemas.openxmlformats.org/drawingml/2006/table">
            <a:tbl>
              <a:tblPr/>
              <a:tblGrid>
                <a:gridCol w="2592387"/>
                <a:gridCol w="1122363"/>
                <a:gridCol w="857250"/>
                <a:gridCol w="828675"/>
                <a:gridCol w="957262"/>
              </a:tblGrid>
              <a:tr h="757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Функциональная структура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    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ожидаемая оценка</a:t>
                      </a: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2021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2022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ОБОРОНА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4362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73106" y="616695"/>
            <a:ext cx="8429684" cy="633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по разделу «Национальная оборона»</a:t>
            </a:r>
            <a:endParaRPr lang="ru-RU" sz="2200" dirty="0"/>
          </a:p>
        </p:txBody>
      </p:sp>
      <p:sp>
        <p:nvSpPr>
          <p:cNvPr id="83999" name="Прямоугольник 10"/>
          <p:cNvSpPr>
            <a:spLocks noChangeArrowheads="1"/>
          </p:cNvSpPr>
          <p:nvPr/>
        </p:nvSpPr>
        <p:spPr bwMode="auto">
          <a:xfrm>
            <a:off x="7754938" y="1341438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92224" name="Picture 64" descr="C:\Users\Seckrt\Desktop\Солдаты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8069" y="1998591"/>
            <a:ext cx="2009146" cy="13391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92225" name="Picture 65" descr="C:\Users\Seckrt\Desktop\81bae688b24c9a40df44d89e49a39b6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9329">
            <a:off x="4195684" y="3609671"/>
            <a:ext cx="4451677" cy="279978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26" name="Picture 66" descr="C:\Users\Seckrt\Desktop\be66d8b6e3097f8527bff4f9cf98505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582469">
            <a:off x="534237" y="3811972"/>
            <a:ext cx="3686305" cy="24589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0375" y="513507"/>
            <a:ext cx="8143931" cy="669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Расходы по разделу «Жилищно-коммунальное хозяйство»</a:t>
            </a:r>
          </a:p>
        </p:txBody>
      </p:sp>
      <p:graphicFrame>
        <p:nvGraphicFramePr>
          <p:cNvPr id="270378" name="Group 42"/>
          <p:cNvGraphicFramePr>
            <a:graphicFrameLocks noGrp="1"/>
          </p:cNvGraphicFramePr>
          <p:nvPr/>
        </p:nvGraphicFramePr>
        <p:xfrm>
          <a:off x="454025" y="1657350"/>
          <a:ext cx="8135938" cy="1343047"/>
        </p:xfrm>
        <a:graphic>
          <a:graphicData uri="http://schemas.openxmlformats.org/drawingml/2006/table">
            <a:tbl>
              <a:tblPr/>
              <a:tblGrid>
                <a:gridCol w="3254375"/>
                <a:gridCol w="1511300"/>
                <a:gridCol w="1050925"/>
                <a:gridCol w="1181100"/>
                <a:gridCol w="1138238"/>
              </a:tblGrid>
              <a:tr h="722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Функциональная структура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первоначальный бюджет</a:t>
                      </a: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2022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2023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2635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1220,8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3571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Благоустройство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1220,8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</a:tbl>
          </a:graphicData>
        </a:graphic>
      </p:graphicFrame>
      <p:sp>
        <p:nvSpPr>
          <p:cNvPr id="1056" name="Прямоугольник 2"/>
          <p:cNvSpPr>
            <a:spLocks noChangeArrowheads="1"/>
          </p:cNvSpPr>
          <p:nvPr/>
        </p:nvSpPr>
        <p:spPr bwMode="auto">
          <a:xfrm>
            <a:off x="7451725" y="1252538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44" y="3358169"/>
            <a:ext cx="1629874" cy="136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8" name="Picture 40" descr="Посадка деревь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41" descr="Грейдирование дор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5988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4505325" y="3790950"/>
          <a:ext cx="42481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Диаграмма" r:id="rId6" imgW="6248400" imgH="2771806" progId="Excel.Chart.8">
                  <p:embed/>
                </p:oleObj>
              </mc:Choice>
              <mc:Fallback>
                <p:oleObj name="Диаграмма" r:id="rId6" imgW="6248400" imgH="277180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790950"/>
                        <a:ext cx="42481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625975"/>
          </a:xfrm>
        </p:spPr>
        <p:txBody>
          <a:bodyPr/>
          <a:lstStyle/>
          <a:p>
            <a:pPr>
              <a:defRPr/>
            </a:pPr>
            <a:endParaRPr lang="ru-RU" sz="4800" dirty="0"/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10569</TotalTime>
  <Words>285</Words>
  <Application>Microsoft Office PowerPoint</Application>
  <PresentationFormat>Экран (4:3)</PresentationFormat>
  <Paragraphs>167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Arial</vt:lpstr>
      <vt:lpstr>Corbel</vt:lpstr>
      <vt:lpstr>Wingdings 2</vt:lpstr>
      <vt:lpstr>Wingdings</vt:lpstr>
      <vt:lpstr>Wingdings 3</vt:lpstr>
      <vt:lpstr>Candara</vt:lpstr>
      <vt:lpstr>Symbol</vt:lpstr>
      <vt:lpstr>Times New Roman</vt:lpstr>
      <vt:lpstr>Georgia</vt:lpstr>
      <vt:lpstr>Calibri</vt:lpstr>
      <vt:lpstr>Модульная</vt:lpstr>
      <vt:lpstr>1_Модульная</vt:lpstr>
      <vt:lpstr>2_Модульная</vt:lpstr>
      <vt:lpstr>3_Модульная</vt:lpstr>
      <vt:lpstr>4_Модульная</vt:lpstr>
      <vt:lpstr>1_Волна</vt:lpstr>
      <vt:lpstr>Диаграмма Microsoft Office Excel</vt:lpstr>
      <vt:lpstr>         Проект бюджета  сельского поселения Юмашевский сельсовет МР Чекмагушевский район  на 2021 год и плановый период 2022-2023 годов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района МЕЛЕУЗОВСКИЙ РАЙОН</dc:title>
  <dc:creator>User</dc:creator>
  <cp:lastModifiedBy>User Windows</cp:lastModifiedBy>
  <cp:revision>532</cp:revision>
  <cp:lastPrinted>2018-11-21T07:10:53Z</cp:lastPrinted>
  <dcterms:created xsi:type="dcterms:W3CDTF">2009-05-14T04:54:50Z</dcterms:created>
  <dcterms:modified xsi:type="dcterms:W3CDTF">2021-03-25T06:23:02Z</dcterms:modified>
</cp:coreProperties>
</file>